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8"/>
  </p:notesMasterIdLst>
  <p:handoutMasterIdLst>
    <p:handoutMasterId r:id="rId19"/>
  </p:handoutMasterIdLst>
  <p:sldIdLst>
    <p:sldId id="312" r:id="rId5"/>
    <p:sldId id="304" r:id="rId6"/>
    <p:sldId id="307" r:id="rId7"/>
    <p:sldId id="281" r:id="rId8"/>
    <p:sldId id="282" r:id="rId9"/>
    <p:sldId id="314" r:id="rId10"/>
    <p:sldId id="315" r:id="rId11"/>
    <p:sldId id="317" r:id="rId12"/>
    <p:sldId id="318" r:id="rId13"/>
    <p:sldId id="319" r:id="rId14"/>
    <p:sldId id="321" r:id="rId15"/>
    <p:sldId id="322" r:id="rId16"/>
    <p:sldId id="297" r:id="rId17"/>
  </p:sldIdLst>
  <p:sldSz cx="12192000" cy="6858000"/>
  <p:notesSz cx="13716000" cy="24384000"/>
  <p:defaultTextStyle>
    <a:defPPr rtl="0">
      <a:defRPr lang="es-ES"/>
    </a:defPPr>
    <a:lvl1pPr marL="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es-E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 snapToObjects="1">
      <p:cViewPr varScale="1">
        <p:scale>
          <a:sx n="79" d="100"/>
          <a:sy n="79" d="100"/>
        </p:scale>
        <p:origin x="850" y="82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3" d="100"/>
          <a:sy n="33" d="100"/>
        </p:scale>
        <p:origin x="432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s-ES" sz="1200"/>
            </a:lvl1pPr>
          </a:lstStyle>
          <a:p>
            <a:pPr rtl="0"/>
            <a:fld id="{767BD183-736A-4504-B3CD-6B8127DC0F2B}" type="datetimeyyyy">
              <a:rPr lang="es-ES" smtClean="0"/>
              <a:t>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s-ES"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s-ES" sz="1200"/>
            </a:lvl1pPr>
          </a:lstStyle>
          <a:p>
            <a:pPr rtl="0"/>
            <a:fld id="{420BD0AB-C59E-4A46-83D3-F07787446BA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es-ES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08814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n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orma libre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  <p:sp>
          <p:nvSpPr>
            <p:cNvPr id="8" name="Forma libre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orma libre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  <p:sp>
          <p:nvSpPr>
            <p:cNvPr id="11" name="Forma libre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14" name="Imagen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es-ES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es-ES" sz="18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orma libre: Forma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/>
            </a:p>
          </p:txBody>
        </p:sp>
        <p:sp>
          <p:nvSpPr>
            <p:cNvPr id="15" name="Forma libre: Forma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n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36" name="Forma libre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3" name="Forma libre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lvl="0" algn="ctr" rtl="0"/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texto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52" name="Marcador de posición de imagen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n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53" name="Forma libre: Forma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9" name="Forma libre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31" name="Forma libre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33" name="Imagen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es-ES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3" name="Marcador de contenido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número de diapositiva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1" name="Imagen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13" name="Imagen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orma libre: Forma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7" name="Imagen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19" name="Imagen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rma libre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Forma libre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Forma libre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0" name="Título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9" name="Marcador de número de diapositiva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3" name="Marcador de contenido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marL="283464" indent="-283464">
              <a:spcBef>
                <a:spcPts val="1000"/>
              </a:spcBef>
              <a:defRPr lang="es-ES" sz="1800"/>
            </a:lvl2pPr>
            <a:lvl3pPr marL="283464" indent="-283464">
              <a:spcBef>
                <a:spcPts val="1000"/>
              </a:spcBef>
              <a:defRPr lang="es-ES" sz="1800"/>
            </a:lvl3pPr>
            <a:lvl4pPr marL="283464" indent="-283464">
              <a:spcBef>
                <a:spcPts val="1000"/>
              </a:spcBef>
              <a:defRPr lang="es-ES" sz="1800"/>
            </a:lvl4pPr>
            <a:lvl5pPr marL="283464"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5" name="Marcador de contenido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marL="283464" indent="-283464">
              <a:spcBef>
                <a:spcPts val="1000"/>
              </a:spcBef>
              <a:defRPr lang="es-ES" sz="1800"/>
            </a:lvl2pPr>
            <a:lvl3pPr marL="283464" indent="-283464">
              <a:spcBef>
                <a:spcPts val="1000"/>
              </a:spcBef>
              <a:defRPr lang="es-ES" sz="1800"/>
            </a:lvl3pPr>
            <a:lvl4pPr marL="283464" indent="-283464">
              <a:spcBef>
                <a:spcPts val="1000"/>
              </a:spcBef>
              <a:defRPr lang="es-ES" sz="1800"/>
            </a:lvl4pPr>
            <a:lvl5pPr marL="283464"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es-ES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es-ES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es-ES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es-ES" sz="1800"/>
            </a:lvl4pPr>
            <a:lvl5pPr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es-ES" sz="1800"/>
            </a:lvl1pPr>
            <a:lvl2pPr indent="-283464">
              <a:spcBef>
                <a:spcPts val="1000"/>
              </a:spcBef>
              <a:defRPr lang="es-ES" sz="1800"/>
            </a:lvl2pPr>
            <a:lvl3pPr indent="-283464">
              <a:spcBef>
                <a:spcPts val="1000"/>
              </a:spcBef>
              <a:defRPr lang="es-ES" sz="1800"/>
            </a:lvl3pPr>
            <a:lvl4pPr indent="-283464">
              <a:spcBef>
                <a:spcPts val="1000"/>
              </a:spcBef>
              <a:defRPr lang="es-ES" sz="1800"/>
            </a:lvl4pPr>
            <a:lvl5pPr indent="-283464"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31" name="Marcador de posición de imagen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es-ES" sz="1800"/>
            </a:lvl1pPr>
          </a:lstStyle>
          <a:p>
            <a:pPr lvl="0" rtl="0"/>
            <a:r>
              <a:rPr lang="es-ES"/>
              <a:t>Haga clic para agregar una imagen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orma libre: Forma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/>
            </a:p>
          </p:txBody>
        </p:sp>
        <p:sp>
          <p:nvSpPr>
            <p:cNvPr id="21" name="Forma libre: Forma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2" name="Forma libre: Forma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s-ES"/>
              </a:defPPr>
            </a:lstStyle>
            <a:p>
              <a:pPr lvl="0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n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s-ES"/>
              </a:defPPr>
            </a:lstStyle>
            <a:p>
              <a:pPr rtl="0"/>
              <a:endParaRPr lang="es-ES" dirty="0"/>
            </a:p>
          </p:txBody>
        </p:sp>
      </p:grpSp>
      <p:sp>
        <p:nvSpPr>
          <p:cNvPr id="44" name="Marcador de número de diapositiva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bre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6" name="Imagen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4" name="Forma libre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21" name="Imagen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orma libre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s-ES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es-ES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es-ES" sz="2400"/>
            </a:lvl3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es-ES" sz="1800"/>
            </a:lvl1pPr>
          </a:lstStyle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/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0" name="Imagen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" name="Marcador de texto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s-ES" sz="1800"/>
            </a:lvl1pPr>
          </a:lstStyle>
          <a:p>
            <a:pPr rtl="0"/>
            <a:r>
              <a:rPr lang="es-ES"/>
              <a:t>Haga clic para agregar un subtítulo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es-ES" sz="1800"/>
            </a:lvl1pPr>
            <a:lvl2pPr>
              <a:defRPr lang="es-ES" sz="1800"/>
            </a:lvl2pPr>
            <a:lvl3pPr>
              <a:defRPr lang="es-ES" sz="1800"/>
            </a:lvl3pPr>
            <a:lvl4pPr>
              <a:defRPr lang="es-ES" sz="1800"/>
            </a:lvl4pPr>
            <a:lvl5pPr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0" name="Marcador de número de diapositiva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áfico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es-ES" sz="3600" b="1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49" name="Forma libre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sp>
        <p:nvSpPr>
          <p:cNvPr id="16" name="Marcador de contenido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contenido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27" name="Marcador de número de diapositiva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áfico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n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s-ES"/>
            </a:defPPr>
          </a:lstStyle>
          <a:p>
            <a:pPr algn="ctr" rtl="0"/>
            <a:endParaRPr lang="es-ES" sz="450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</a:lstStyle>
          <a:p>
            <a:pPr algn="ctr" rtl="0"/>
            <a:endParaRPr lang="es-ES" sz="16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es-ES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14" name="Marcador de contenido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es-ES" sz="1800"/>
            </a:lvl1pPr>
            <a:lvl2pPr>
              <a:spcBef>
                <a:spcPts val="1000"/>
              </a:spcBef>
              <a:defRPr lang="es-ES" sz="1800"/>
            </a:lvl2pPr>
            <a:lvl3pPr>
              <a:spcBef>
                <a:spcPts val="1000"/>
              </a:spcBef>
              <a:defRPr lang="es-ES" sz="1800"/>
            </a:lvl3pPr>
            <a:lvl4pPr>
              <a:spcBef>
                <a:spcPts val="1000"/>
              </a:spcBef>
              <a:defRPr lang="es-ES" sz="1800"/>
            </a:lvl4pPr>
            <a:lvl5pPr>
              <a:spcBef>
                <a:spcPts val="1000"/>
              </a:spcBef>
              <a:defRPr lang="es-ES" sz="1800"/>
            </a:lvl5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es-ES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es-ES"/>
            </a:defPPr>
          </a:lstStyle>
          <a:p>
            <a:pPr rtl="0"/>
            <a:endParaRPr lang="es-ES" dirty="0"/>
          </a:p>
        </p:txBody>
      </p:sp>
      <p:pic>
        <p:nvPicPr>
          <p:cNvPr id="9" name="Imagen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es-ES" sz="36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es-ES" sz="2400"/>
            </a:lvl1pPr>
            <a:lvl2pPr marL="457200" indent="0" algn="ctr">
              <a:buNone/>
              <a:defRPr lang="es-ES" sz="2000"/>
            </a:lvl2pPr>
            <a:lvl3pPr marL="914400" indent="0" algn="ctr">
              <a:buNone/>
              <a:defRPr lang="es-ES" sz="1800"/>
            </a:lvl3pPr>
            <a:lvl4pPr marL="1371600" indent="0" algn="ctr">
              <a:buNone/>
              <a:defRPr lang="es-ES" sz="1600"/>
            </a:lvl4pPr>
            <a:lvl5pPr marL="1828800" indent="0" algn="ctr">
              <a:buNone/>
              <a:defRPr lang="es-ES" sz="1600"/>
            </a:lvl5pPr>
            <a:lvl6pPr marL="2286000" indent="0" algn="ctr">
              <a:buNone/>
              <a:defRPr lang="es-ES" sz="1600"/>
            </a:lvl6pPr>
            <a:lvl7pPr marL="2743200" indent="0" algn="ctr">
              <a:buNone/>
              <a:defRPr lang="es-ES" sz="1600"/>
            </a:lvl7pPr>
            <a:lvl8pPr marL="3200400" indent="0" algn="ctr">
              <a:buNone/>
              <a:defRPr lang="es-ES" sz="1600"/>
            </a:lvl8pPr>
            <a:lvl9pPr marL="3657600" indent="0" algn="ctr">
              <a:buNone/>
              <a:defRPr lang="es-ES" sz="1600"/>
            </a:lvl9pPr>
          </a:lstStyle>
          <a:p>
            <a:pPr rtl="0"/>
            <a:r>
              <a:rPr lang="es-ES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es-ES"/>
            </a:def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es-ES" sz="32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es-ES" sz="3200"/>
            </a:lvl1pPr>
            <a:lvl2pPr>
              <a:defRPr lang="es-ES" sz="2800"/>
            </a:lvl2pPr>
            <a:lvl3pPr>
              <a:defRPr lang="es-ES" sz="2400"/>
            </a:lvl3pPr>
            <a:lvl4pPr>
              <a:defRPr lang="es-ES" sz="2000"/>
            </a:lvl4pPr>
            <a:lvl5pPr>
              <a:defRPr lang="es-ES" sz="2000"/>
            </a:lvl5pPr>
            <a:lvl6pPr>
              <a:defRPr lang="es-ES" sz="2000"/>
            </a:lvl6pPr>
            <a:lvl7pPr>
              <a:defRPr lang="es-ES" sz="2000"/>
            </a:lvl7pPr>
            <a:lvl8pPr>
              <a:defRPr lang="es-ES" sz="2000"/>
            </a:lvl8pPr>
            <a:lvl9pPr>
              <a:defRPr lang="es-ES" sz="2000"/>
            </a:lvl9pPr>
          </a:lstStyle>
          <a:p>
            <a:pPr lvl="0" rtl="0"/>
            <a:r>
              <a:rPr lang="es-ES"/>
              <a:t>Haga clic para agregar texto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</a:lstStyle>
          <a:p>
            <a:pPr lvl="0"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es-ES" sz="3200"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es-ES">
                <a:latin typeface="+mn-lt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es-ES" sz="1600"/>
            </a:lvl1pPr>
            <a:lvl2pPr marL="457200" indent="0">
              <a:buNone/>
              <a:defRPr lang="es-ES" sz="1400"/>
            </a:lvl2pPr>
            <a:lvl3pPr marL="914400" indent="0">
              <a:buNone/>
              <a:defRPr lang="es-ES" sz="1200"/>
            </a:lvl3pPr>
            <a:lvl4pPr marL="1371600" indent="0">
              <a:buNone/>
              <a:defRPr lang="es-ES" sz="1000"/>
            </a:lvl4pPr>
            <a:lvl5pPr marL="1828800" indent="0">
              <a:buNone/>
              <a:defRPr lang="es-ES" sz="1000"/>
            </a:lvl5pPr>
            <a:lvl6pPr marL="2286000" indent="0">
              <a:buNone/>
              <a:defRPr lang="es-ES" sz="1000"/>
            </a:lvl6pPr>
            <a:lvl7pPr marL="2743200" indent="0">
              <a:buNone/>
              <a:defRPr lang="es-ES" sz="1000"/>
            </a:lvl7pPr>
            <a:lvl8pPr marL="3200400" indent="0">
              <a:buNone/>
              <a:defRPr lang="es-ES" sz="1000"/>
            </a:lvl8pPr>
            <a:lvl9pPr marL="3657600" indent="0">
              <a:buNone/>
              <a:defRPr lang="es-ES" sz="1000"/>
            </a:lvl9pPr>
          </a:lstStyle>
          <a:p>
            <a:pPr lvl="0" rtl="0"/>
            <a:r>
              <a:rPr lang="es-ES"/>
              <a:t>Haga clic para agregar texto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es-ES" sz="2800"/>
            </a:lvl1pPr>
            <a:lvl2pPr marL="457200" indent="0">
              <a:buNone/>
              <a:defRPr lang="es-ES" sz="2800"/>
            </a:lvl2pPr>
            <a:lvl3pPr marL="914400" indent="0">
              <a:buNone/>
              <a:defRPr lang="es-ES" sz="2400"/>
            </a:lvl3pPr>
            <a:lvl4pPr marL="1371600" indent="0">
              <a:buNone/>
              <a:defRPr lang="es-ES" sz="2000"/>
            </a:lvl4pPr>
            <a:lvl5pPr marL="1828800" indent="0">
              <a:buNone/>
              <a:defRPr lang="es-ES" sz="2000"/>
            </a:lvl5pPr>
            <a:lvl6pPr marL="2286000" indent="0">
              <a:buNone/>
              <a:defRPr lang="es-ES" sz="2000"/>
            </a:lvl6pPr>
            <a:lvl7pPr marL="2743200" indent="0">
              <a:buNone/>
              <a:defRPr lang="es-ES" sz="2000"/>
            </a:lvl7pPr>
            <a:lvl8pPr marL="3200400" indent="0">
              <a:buNone/>
              <a:defRPr lang="es-ES" sz="2000"/>
            </a:lvl8pPr>
            <a:lvl9pPr marL="3657600" indent="0">
              <a:buNone/>
              <a:defRPr lang="es-ES" sz="2000"/>
            </a:lvl9pPr>
          </a:lstStyle>
          <a:p>
            <a:pPr rtl="0"/>
            <a:r>
              <a:rPr lang="es-ES"/>
              <a:t>Haga clic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es-ES"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fld id="{48F63A3B-78C7-47BE-AE5E-E10140E04643}" type="slidenum">
              <a:rPr lang="es-ES" smtClean="0"/>
              <a:pPr rtl="0"/>
              <a:t>‹Nº›</a:t>
            </a:fld>
            <a:endParaRPr lang="es-ES" dirty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es-ES"/>
            </a:def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s-ES"/>
            </a:def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es-ES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es-ES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informadanza.com/la-danza/glossario-2/glossario-t/tersicor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praxiseducacionpedagogia.univalle.edu.co/index.php/praxis/article/view/13379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elcuadernodelahistoriadora.blogspot.com/201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mujeresenlahistoria.com/2019/04/marianne-von-martinez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2931" y="810227"/>
            <a:ext cx="5746140" cy="3831221"/>
          </a:xfrm>
        </p:spPr>
        <p:txBody>
          <a:bodyPr rtlCol="0" anchor="ctr"/>
          <a:lstStyle>
            <a:defPPr>
              <a:defRPr lang="es-ES"/>
            </a:defPPr>
          </a:lstStyle>
          <a:p>
            <a:pPr rtl="0"/>
            <a:r>
              <a:rPr lang="es-ES" dirty="0"/>
              <a:t>HISTORIA DE LA MÚSICA: LA MUJER EN LA HISTORIA DE LA MÚSICA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6583680" cy="1531357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834640"/>
            <a:ext cx="6583680" cy="3207344"/>
          </a:xfrm>
        </p:spPr>
        <p:txBody>
          <a:bodyPr rtlCol="0">
            <a:normAutofit fontScale="92500"/>
          </a:bodyPr>
          <a:lstStyle>
            <a:defPPr>
              <a:defRPr lang="es-ES"/>
            </a:defPPr>
          </a:lstStyle>
          <a:p>
            <a:r>
              <a:rPr lang="es-ES" dirty="0"/>
              <a:t>La mujer en la historia de la música ha sido creadora, intérprete y revolucionaria: desde las composiciones visionarias de Clara Schumann hasta la fuerza transformadora de </a:t>
            </a:r>
            <a:r>
              <a:rPr lang="es-ES" dirty="0" err="1"/>
              <a:t>Aretha</a:t>
            </a:r>
            <a:r>
              <a:rPr lang="es-ES" dirty="0"/>
              <a:t> Franklin y la innovación contemporánea de </a:t>
            </a:r>
            <a:r>
              <a:rPr lang="es-ES" dirty="0" err="1"/>
              <a:t>Björk</a:t>
            </a:r>
            <a:r>
              <a:rPr lang="es-ES" dirty="0"/>
              <a:t>, su voz ha desafiado límites y ha dado forma al sonido y al espíritu de cada época.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4739104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 err="1"/>
              <a:t>Musiké</a:t>
            </a:r>
            <a:r>
              <a:rPr lang="es-ES" dirty="0"/>
              <a:t> música music musique</a:t>
            </a: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DD186EAB-37C7-E7E6-AE8D-F077D02804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54" r="1254"/>
          <a:stretch/>
        </p:blipFill>
        <p:spPr>
          <a:xfrm>
            <a:off x="443345" y="0"/>
            <a:ext cx="4344695" cy="6459166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1C5015E-9CF0-C2A2-8D95-6D44CAC298DE}"/>
              </a:ext>
            </a:extLst>
          </p:cNvPr>
          <p:cNvSpPr txBox="1"/>
          <p:nvPr/>
        </p:nvSpPr>
        <p:spPr>
          <a:xfrm>
            <a:off x="443345" y="6459166"/>
            <a:ext cx="43446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4" tooltip="https://www.informadanza.com/la-danza/glossario-2/glossario-t/tersicore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-nc-sa/3.0/"/>
              </a:rPr>
              <a:t>CC BY-SA-NC</a:t>
            </a:r>
            <a:endParaRPr lang="es-ES" sz="900"/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 anchor="b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MUSIKÉ 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2BEBBB53-BE4F-EFA7-6724-9906AA964E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48F63A3B-78C7-47BE-AE5E-E10140E04643}" type="slidenum">
              <a:rPr lang="es-ES" smtClean="0"/>
              <a:pPr rtl="0">
                <a:spcAft>
                  <a:spcPts val="600"/>
                </a:spcAft>
              </a:pPr>
              <a:t>4</a:t>
            </a:fld>
            <a:endParaRPr lang="es-ES"/>
          </a:p>
        </p:txBody>
      </p:sp>
      <p:pic>
        <p:nvPicPr>
          <p:cNvPr id="6" name="Marcador de posición de imagen 5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FECDA901-DD88-89EB-E10E-A2994D0A92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/>
        </p:blipFill>
        <p:spPr>
          <a:xfrm>
            <a:off x="914400" y="2521637"/>
            <a:ext cx="3283119" cy="3283119"/>
          </a:xfrm>
          <a:noFill/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159" y="2303028"/>
            <a:ext cx="3284951" cy="3720337"/>
          </a:xfrm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MUSIKÉ (MÚSICA)</a:t>
            </a:r>
          </a:p>
          <a:p>
            <a:pPr rtl="0"/>
            <a:r>
              <a:rPr lang="es-ES" dirty="0"/>
              <a:t>Las Musas inspiran a poetas, músicos para desarrollar su arte…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78E9882-E2E7-D448-5BA6-559FE4955F3D}"/>
              </a:ext>
            </a:extLst>
          </p:cNvPr>
          <p:cNvSpPr txBox="1"/>
          <p:nvPr/>
        </p:nvSpPr>
        <p:spPr>
          <a:xfrm>
            <a:off x="1603539" y="5604701"/>
            <a:ext cx="259398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4" tooltip="https://praxiseducacionpedagogia.univalle.edu.co/index.php/praxis/article/view/1337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EGIPTO en la Antigüedad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Las mujeres y los hombres participaban por igual en la Música de la Antigüedad.</a:t>
            </a:r>
          </a:p>
          <a:p>
            <a:pPr rtl="0"/>
            <a:r>
              <a:rPr lang="es-ES" dirty="0"/>
              <a:t>Las mujeres tienen un papel muy activo y visible en la Música en el antiguo Egipto.</a:t>
            </a:r>
          </a:p>
          <a:p>
            <a:pPr rtl="0"/>
            <a:r>
              <a:rPr lang="es-ES" dirty="0"/>
              <a:t>Se han encontrado representaciones en el Valle de los Reyes donde aparecen representadas mujeres tocando instrumentos, cantando, bailando en festivales.</a:t>
            </a:r>
          </a:p>
          <a:p>
            <a:pPr rtl="0"/>
            <a:r>
              <a:rPr lang="es-ES" dirty="0"/>
              <a:t>En el Imperio nuevo (1550-1070 </a:t>
            </a:r>
            <a:r>
              <a:rPr lang="es-ES" dirty="0" err="1"/>
              <a:t>a.c.</a:t>
            </a:r>
            <a:r>
              <a:rPr lang="es-ES" dirty="0"/>
              <a:t>) se encuentran músicas profesiones, cantantes de palacio y animadoras en banquetes reales.</a:t>
            </a:r>
          </a:p>
        </p:txBody>
      </p:sp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9" y="1057274"/>
            <a:ext cx="4930111" cy="2520217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Edad media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3808750"/>
            <a:ext cx="7043618" cy="2233233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. Aunque en este período tiene mucha importancia la religión y el Canto Gregoriano hecho por hombres las mujeres también participan de la música.</a:t>
            </a:r>
          </a:p>
          <a:p>
            <a:pPr rtl="0"/>
            <a:r>
              <a:rPr lang="es-ES" dirty="0"/>
              <a:t>. Existe una figura clave en la Edad Media: Hildegarda de </a:t>
            </a:r>
            <a:r>
              <a:rPr lang="es-ES" dirty="0" err="1"/>
              <a:t>Bilgen</a:t>
            </a:r>
            <a:r>
              <a:rPr lang="es-ES" dirty="0"/>
              <a:t> (1098-1179).</a:t>
            </a:r>
          </a:p>
        </p:txBody>
      </p:sp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1222385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Renacimiento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16" name="Marcador de contenido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3283119" cy="3720337"/>
          </a:xfrm>
        </p:spPr>
        <p:txBody>
          <a:bodyPr rtlCol="0">
            <a:normAutofit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En el Renacimiento se observa una mayor participación de las mujeres en las cortes europeas.. </a:t>
            </a:r>
          </a:p>
          <a:p>
            <a:pPr lvl="1" rtl="0"/>
            <a:r>
              <a:rPr lang="es-ES" dirty="0"/>
              <a:t>Encontramos mujeres intérpretes y compositoras en las cortes de Italia y Francia.</a:t>
            </a:r>
          </a:p>
          <a:p>
            <a:pPr lvl="1" rtl="0"/>
            <a:r>
              <a:rPr lang="es-ES" dirty="0"/>
              <a:t>Leonora </a:t>
            </a:r>
            <a:r>
              <a:rPr lang="es-ES" dirty="0" err="1"/>
              <a:t>D´este</a:t>
            </a:r>
            <a:r>
              <a:rPr lang="es-ES" dirty="0"/>
              <a:t> (1515-1575).</a:t>
            </a:r>
          </a:p>
          <a:p>
            <a:pPr lvl="1" rtl="0"/>
            <a:r>
              <a:rPr lang="es-ES" dirty="0"/>
              <a:t>Gracia Baptista (1557). Primera mujer que publica una obra para teclado en Europa.</a:t>
            </a:r>
          </a:p>
        </p:txBody>
      </p:sp>
      <p:sp>
        <p:nvSpPr>
          <p:cNvPr id="17" name="Marcador de contenido 6">
            <a:extLst>
              <a:ext uri="{FF2B5EF4-FFF2-40B4-BE49-F238E27FC236}">
                <a16:creationId xmlns:a16="http://schemas.microsoft.com/office/drawing/2014/main" id="{33680A80-5C61-DD02-1119-0565C0AD5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159" y="2303028"/>
            <a:ext cx="3284951" cy="3720337"/>
          </a:xfrm>
        </p:spPr>
        <p:txBody>
          <a:bodyPr rtlCol="0">
            <a:normAutofit lnSpcReduction="10000"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Una figura clave en la música del Renacimiento es: </a:t>
            </a:r>
            <a:r>
              <a:rPr lang="es-ES" dirty="0" err="1"/>
              <a:t>Maddalena</a:t>
            </a:r>
            <a:r>
              <a:rPr lang="es-ES" dirty="0"/>
              <a:t> </a:t>
            </a:r>
            <a:r>
              <a:rPr lang="es-ES" dirty="0" err="1"/>
              <a:t>Casulana</a:t>
            </a:r>
            <a:r>
              <a:rPr lang="es-ES" dirty="0"/>
              <a:t> (1544-1590).</a:t>
            </a:r>
          </a:p>
          <a:p>
            <a:pPr lvl="1" rtl="0"/>
            <a:r>
              <a:rPr lang="es-ES" dirty="0"/>
              <a:t>Primera mujer en publicar música impresa (1568).</a:t>
            </a:r>
          </a:p>
          <a:p>
            <a:pPr lvl="1" rtl="0"/>
            <a:r>
              <a:rPr lang="es-ES" dirty="0"/>
              <a:t>Destaca en el género del Madrigal.</a:t>
            </a:r>
          </a:p>
          <a:p>
            <a:pPr lvl="1" rtl="0"/>
            <a:r>
              <a:rPr lang="es-ES" dirty="0"/>
              <a:t>Es una de las primeras figuras reconocidas del Renacimiento.</a:t>
            </a:r>
          </a:p>
          <a:p>
            <a:pPr lvl="1" rtl="0"/>
            <a:r>
              <a:rPr lang="es-ES" dirty="0"/>
              <a:t>Muy influyente en la época.</a:t>
            </a:r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261257"/>
            <a:ext cx="6941976" cy="1795763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Barroco</a:t>
            </a:r>
          </a:p>
        </p:txBody>
      </p:sp>
      <p:sp>
        <p:nvSpPr>
          <p:cNvPr id="14" name="Marcador de contenido 7">
            <a:extLst>
              <a:ext uri="{FF2B5EF4-FFF2-40B4-BE49-F238E27FC236}">
                <a16:creationId xmlns:a16="http://schemas.microsoft.com/office/drawing/2014/main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" y="2303463"/>
            <a:ext cx="3685592" cy="4143375"/>
          </a:xfrm>
        </p:spPr>
        <p:txBody>
          <a:bodyPr rtlCol="0">
            <a:normAutofit lnSpcReduction="10000"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En este periodo asistimos a la profesionalización musical, y la mujer está presente en este proceso.</a:t>
            </a:r>
          </a:p>
          <a:p>
            <a:pPr rtl="0"/>
            <a:r>
              <a:rPr lang="es-ES" dirty="0"/>
              <a:t>Se observa mayor presencia femenina en la Ópera.</a:t>
            </a:r>
          </a:p>
          <a:p>
            <a:pPr rtl="0"/>
            <a:r>
              <a:rPr lang="es-ES" dirty="0"/>
              <a:t>Destacan diversas compositoras con sus obras innovadoras y expresivas.</a:t>
            </a:r>
          </a:p>
          <a:p>
            <a:pPr rtl="0"/>
            <a:r>
              <a:rPr lang="es-ES" dirty="0"/>
              <a:t>Francesca </a:t>
            </a:r>
            <a:r>
              <a:rPr lang="es-ES" dirty="0" err="1"/>
              <a:t>Caccini</a:t>
            </a:r>
            <a:r>
              <a:rPr lang="es-ES" dirty="0"/>
              <a:t> (1587-1640). Su Ópera más famosa “La </a:t>
            </a:r>
            <a:r>
              <a:rPr lang="es-ES" dirty="0" err="1"/>
              <a:t>Liberazione</a:t>
            </a:r>
            <a:r>
              <a:rPr lang="es-ES" dirty="0"/>
              <a:t> de </a:t>
            </a:r>
            <a:r>
              <a:rPr lang="es-ES" dirty="0" err="1"/>
              <a:t>Ruggiero</a:t>
            </a:r>
            <a:r>
              <a:rPr lang="es-ES" dirty="0"/>
              <a:t>”</a:t>
            </a:r>
          </a:p>
          <a:p>
            <a:pPr rtl="0"/>
            <a:r>
              <a:rPr lang="es-ES" dirty="0"/>
              <a:t>Isabella Leonarda (1620-1704).</a:t>
            </a:r>
          </a:p>
          <a:p>
            <a:pPr marL="0" indent="0" rtl="0">
              <a:buNone/>
            </a:pPr>
            <a:r>
              <a:rPr lang="es-ES" dirty="0"/>
              <a:t>        Compone sonatas y motetes.</a:t>
            </a:r>
          </a:p>
        </p:txBody>
      </p:sp>
      <p:sp>
        <p:nvSpPr>
          <p:cNvPr id="13" name="Marcador de contenido 5">
            <a:extLst>
              <a:ext uri="{FF2B5EF4-FFF2-40B4-BE49-F238E27FC236}">
                <a16:creationId xmlns:a16="http://schemas.microsoft.com/office/drawing/2014/main" id="{58AC0C8B-8A7A-9FAE-2D0F-4D1C3A8C3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81550" y="2303463"/>
            <a:ext cx="3763963" cy="4143375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BARBARA STROZZI (1619-1677)</a:t>
            </a:r>
          </a:p>
          <a:p>
            <a:pPr rtl="0"/>
            <a:r>
              <a:rPr lang="es-ES" dirty="0"/>
              <a:t>Es una de las compositoras más prolíficas del Barroco. Publica 8 colecciones de canciones. Su música que incluye arias y cantatas, se caracteriza por su profunda expresividad y su esencia emocional en los textos.</a:t>
            </a:r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DD0A0899-5B02-CEB5-E5DD-448B169C23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1767" r="21767"/>
          <a:stretch/>
        </p:blipFill>
        <p:spPr>
          <a:xfrm>
            <a:off x="8989454" y="965393"/>
            <a:ext cx="3202545" cy="5892607"/>
          </a:xfrm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1042A0F-6C29-413A-2B78-F13922CEB320}"/>
              </a:ext>
            </a:extLst>
          </p:cNvPr>
          <p:cNvSpPr txBox="1"/>
          <p:nvPr/>
        </p:nvSpPr>
        <p:spPr>
          <a:xfrm>
            <a:off x="8989454" y="6858000"/>
            <a:ext cx="32025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4" tooltip="https://elcuadernodelahistoriadora.blogspot.com/2011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/3.0/"/>
              </a:rPr>
              <a:t>CC BY</a:t>
            </a:r>
            <a:endParaRPr lang="es-ES" sz="900"/>
          </a:p>
        </p:txBody>
      </p:sp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CLASICISMO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CE55D3D-AA24-CF53-6679-29B3C83F76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903076" cy="3721817"/>
          </a:xfrm>
        </p:spPr>
        <p:txBody>
          <a:bodyPr rtlCol="0">
            <a:normAutofit fontScale="92500" lnSpcReduction="20000"/>
          </a:bodyPr>
          <a:lstStyle>
            <a:defPPr>
              <a:defRPr lang="es-ES"/>
            </a:defPPr>
          </a:lstStyle>
          <a:p>
            <a:r>
              <a:rPr lang="es-ES" dirty="0"/>
              <a:t>Las compositoras del Clasicismo jugaron un papel crucial en la evolución y desarrollo de la música de su época, pero a menudo no han recibido el reconocimiento que merecen.</a:t>
            </a:r>
          </a:p>
          <a:p>
            <a:r>
              <a:rPr lang="es-ES" dirty="0"/>
              <a:t>Existen asimismo grandes intérpretes de instrumentos además de compositoras como </a:t>
            </a:r>
            <a:r>
              <a:rPr lang="es-ES" dirty="0" err="1"/>
              <a:t>Maria</a:t>
            </a:r>
            <a:r>
              <a:rPr lang="es-ES" dirty="0"/>
              <a:t> Anna Mozart (</a:t>
            </a:r>
            <a:r>
              <a:rPr lang="es-ES" dirty="0" err="1"/>
              <a:t>Nannerl</a:t>
            </a:r>
            <a:r>
              <a:rPr lang="es-ES" dirty="0"/>
              <a:t>), talentosa pianista y creadora.</a:t>
            </a:r>
          </a:p>
          <a:p>
            <a:pPr rtl="0"/>
            <a:endParaRPr lang="es-ES" dirty="0"/>
          </a:p>
          <a:p>
            <a:pPr rtl="0"/>
            <a:r>
              <a:rPr lang="es-ES" dirty="0"/>
              <a:t>Algunas de las más conocidas son: Marianne </a:t>
            </a:r>
            <a:r>
              <a:rPr lang="es-ES" dirty="0" err="1"/>
              <a:t>von</a:t>
            </a:r>
            <a:r>
              <a:rPr lang="es-ES" dirty="0"/>
              <a:t> Martínez, Anna Bon, </a:t>
            </a:r>
            <a:r>
              <a:rPr lang="es-ES" dirty="0" err="1"/>
              <a:t>Maddalena</a:t>
            </a:r>
            <a:r>
              <a:rPr lang="es-ES" dirty="0"/>
              <a:t> Laura Lombardini </a:t>
            </a:r>
            <a:r>
              <a:rPr lang="es-ES" dirty="0" err="1"/>
              <a:t>Sirmen</a:t>
            </a:r>
            <a:r>
              <a:rPr lang="es-ES" dirty="0"/>
              <a:t>, </a:t>
            </a:r>
            <a:r>
              <a:rPr lang="es-ES" dirty="0" err="1"/>
              <a:t>Maria</a:t>
            </a:r>
            <a:r>
              <a:rPr lang="es-ES" dirty="0"/>
              <a:t> </a:t>
            </a:r>
            <a:r>
              <a:rPr lang="es-ES" dirty="0" err="1"/>
              <a:t>Theresia</a:t>
            </a:r>
            <a:r>
              <a:rPr lang="es-ES" dirty="0"/>
              <a:t> </a:t>
            </a:r>
            <a:r>
              <a:rPr lang="es-ES" dirty="0" err="1"/>
              <a:t>von</a:t>
            </a:r>
            <a:r>
              <a:rPr lang="es-ES" dirty="0"/>
              <a:t> </a:t>
            </a:r>
            <a:r>
              <a:rPr lang="es-ES" dirty="0" err="1"/>
              <a:t>Paradis</a:t>
            </a:r>
            <a:r>
              <a:rPr lang="es-ES" dirty="0"/>
              <a:t>, Louise </a:t>
            </a:r>
            <a:r>
              <a:rPr lang="es-ES" dirty="0" err="1"/>
              <a:t>Reichardt</a:t>
            </a:r>
            <a:r>
              <a:rPr lang="es-ES" dirty="0"/>
              <a:t>, J. B. </a:t>
            </a:r>
            <a:r>
              <a:rPr lang="es-ES" dirty="0" err="1"/>
              <a:t>Auernhammer</a:t>
            </a:r>
            <a:r>
              <a:rPr lang="es-ES" dirty="0"/>
              <a:t>, </a:t>
            </a:r>
            <a:r>
              <a:rPr lang="es-ES" dirty="0" err="1"/>
              <a:t>Maria</a:t>
            </a:r>
            <a:r>
              <a:rPr lang="es-ES" dirty="0"/>
              <a:t> </a:t>
            </a:r>
            <a:r>
              <a:rPr lang="es-ES" dirty="0" err="1"/>
              <a:t>Agata</a:t>
            </a:r>
            <a:r>
              <a:rPr lang="es-ES" dirty="0"/>
              <a:t> </a:t>
            </a:r>
            <a:r>
              <a:rPr lang="es-ES" dirty="0" err="1"/>
              <a:t>Symanowska</a:t>
            </a:r>
            <a:r>
              <a:rPr lang="es-ES" dirty="0"/>
              <a:t> y Ana Amalia de Prusia. </a:t>
            </a:r>
          </a:p>
        </p:txBody>
      </p:sp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C570EB79-053B-0283-9D2D-6266701EED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291" b="6291"/>
          <a:stretch/>
        </p:blipFill>
        <p:spPr>
          <a:xfrm>
            <a:off x="8989454" y="3405189"/>
            <a:ext cx="3202546" cy="3452811"/>
          </a:xfr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3C4739-4C08-E2A8-E602-07C6BD01003D}"/>
              </a:ext>
            </a:extLst>
          </p:cNvPr>
          <p:cNvSpPr txBox="1"/>
          <p:nvPr/>
        </p:nvSpPr>
        <p:spPr>
          <a:xfrm>
            <a:off x="8989454" y="6858000"/>
            <a:ext cx="320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4" tooltip="https://www.mujeresenlahistoria.com/2019/04/marianne-von-martinez.html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-nc-nd/3.0/"/>
              </a:rPr>
              <a:t>CC BY-NC-ND</a:t>
            </a:r>
            <a:endParaRPr lang="es-ES" sz="900"/>
          </a:p>
        </p:txBody>
      </p:sp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Romanticismo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7DCC342-9FD1-7055-EAAC-008DC851B1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4" y="2331958"/>
            <a:ext cx="2975217" cy="370426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Durante el Romanticismo varias mujeres destacaron por su talento y contribuciones a la música a pesar de las limitaciones de la época.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4DB3991E-0605-C20E-53AD-D64E13638DA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06285829"/>
              </p:ext>
            </p:extLst>
          </p:nvPr>
        </p:nvGraphicFramePr>
        <p:xfrm>
          <a:off x="5087938" y="1974715"/>
          <a:ext cx="6345236" cy="561963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227408">
                  <a:extLst>
                    <a:ext uri="{9D8B030D-6E8A-4147-A177-3AD203B41FA5}">
                      <a16:colId xmlns:a16="http://schemas.microsoft.com/office/drawing/2014/main" val="180956085"/>
                    </a:ext>
                  </a:extLst>
                </a:gridCol>
                <a:gridCol w="1921960">
                  <a:extLst>
                    <a:ext uri="{9D8B030D-6E8A-4147-A177-3AD203B41FA5}">
                      <a16:colId xmlns:a16="http://schemas.microsoft.com/office/drawing/2014/main" val="1180706872"/>
                    </a:ext>
                  </a:extLst>
                </a:gridCol>
                <a:gridCol w="1250658">
                  <a:extLst>
                    <a:ext uri="{9D8B030D-6E8A-4147-A177-3AD203B41FA5}">
                      <a16:colId xmlns:a16="http://schemas.microsoft.com/office/drawing/2014/main" val="2050154702"/>
                    </a:ext>
                  </a:extLst>
                </a:gridCol>
                <a:gridCol w="945210">
                  <a:extLst>
                    <a:ext uri="{9D8B030D-6E8A-4147-A177-3AD203B41FA5}">
                      <a16:colId xmlns:a16="http://schemas.microsoft.com/office/drawing/2014/main" val="1872764148"/>
                    </a:ext>
                  </a:extLst>
                </a:gridCol>
              </a:tblGrid>
              <a:tr h="950697"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Fanny Mendelssohn (1805-1847)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Clara Schumann (1819-1896)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Amy Beach (1867-1944)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Dora </a:t>
                      </a:r>
                      <a:r>
                        <a:rPr lang="es-ES" sz="1600" dirty="0" err="1">
                          <a:solidFill>
                            <a:schemeClr val="accent6"/>
                          </a:solidFill>
                        </a:rPr>
                        <a:t>Pejacevic</a:t>
                      </a:r>
                      <a:endParaRPr lang="es-ES" sz="1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9142786"/>
                  </a:ext>
                </a:extLst>
              </a:tr>
              <a:tr h="561375"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Talentosa pianista y compositora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Pianista y compositora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Compositora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Compositora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8576737"/>
                  </a:ext>
                </a:extLst>
              </a:tr>
              <a:tr h="2047656"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Compuso más de 460 obras. Destaca su trío para piano </a:t>
                      </a:r>
                      <a:r>
                        <a:rPr lang="es-ES" sz="1600" dirty="0" err="1">
                          <a:solidFill>
                            <a:schemeClr val="accent6"/>
                          </a:solidFill>
                        </a:rPr>
                        <a:t>op</a:t>
                      </a:r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. 11</a:t>
                      </a:r>
                    </a:p>
                    <a:p>
                      <a:pPr rtl="0"/>
                      <a:endParaRPr lang="es-ES" sz="16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Es una de las grandes concertistas de su época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Primera mujer en componer una sinfonía en EEUU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Destaca su estilo personal con </a:t>
                      </a:r>
                      <a:r>
                        <a:rPr lang="es-ES" sz="1600" dirty="0" err="1">
                          <a:solidFill>
                            <a:schemeClr val="accent6"/>
                          </a:solidFill>
                        </a:rPr>
                        <a:t>inbuido</a:t>
                      </a:r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 del Romanticismo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6410507"/>
                  </a:ext>
                </a:extLst>
              </a:tr>
              <a:tr h="1270480"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Compone lieder, cuatro cantatas, más de 125 piezas para piano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Destaca su Concierto para piano en La menor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Su sinfonía Gaélica es muy reconocida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r>
                        <a:rPr lang="es-ES" sz="1600" dirty="0">
                          <a:solidFill>
                            <a:schemeClr val="accent6"/>
                          </a:solidFill>
                        </a:rPr>
                        <a:t>Destaca su sinfonía en Fa # menor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8116840"/>
                  </a:ext>
                </a:extLst>
              </a:tr>
              <a:tr h="354553"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592559"/>
                  </a:ext>
                </a:extLst>
              </a:tr>
              <a:tr h="354553"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defPPr>
                        <a:defRPr lang="es-ES"/>
                      </a:defPPr>
                    </a:lstStyle>
                    <a:p>
                      <a:pPr rtl="0"/>
                      <a:endParaRPr lang="es-ES" dirty="0">
                        <a:solidFill>
                          <a:schemeClr val="accent6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6564953"/>
                  </a:ext>
                </a:extLst>
              </a:tr>
            </a:tbl>
          </a:graphicData>
        </a:graphic>
      </p:graphicFrame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Siglo XX</a:t>
            </a:r>
          </a:p>
        </p:txBody>
      </p:sp>
      <p:sp>
        <p:nvSpPr>
          <p:cNvPr id="12" name="Marcador de contenido 3">
            <a:extLst>
              <a:ext uri="{FF2B5EF4-FFF2-40B4-BE49-F238E27FC236}">
                <a16:creationId xmlns:a16="http://schemas.microsoft.com/office/drawing/2014/main" id="{288BD9B8-D6A6-D55A-830D-4D3CC2DC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0564" y="2303028"/>
            <a:ext cx="5829147" cy="3961593"/>
          </a:xfrm>
        </p:spPr>
        <p:txBody>
          <a:bodyPr rtlCol="0">
            <a:normAutofit fontScale="92500" lnSpcReduction="20000"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Durante el s. XX las mujeres compositoras enfrentaron numerosos obstáculos, incluyendo estereotipos de género, limitaciones en el acceso a la educación musical y subvaloración de su </a:t>
            </a:r>
            <a:r>
              <a:rPr lang="es-ES"/>
              <a:t>trabajo en </a:t>
            </a:r>
            <a:r>
              <a:rPr lang="es-ES" dirty="0"/>
              <a:t>favor de compositores masculinos.</a:t>
            </a:r>
          </a:p>
          <a:p>
            <a:pPr lvl="1" rtl="0"/>
            <a:r>
              <a:rPr lang="es-ES" dirty="0"/>
              <a:t>Aún así lograron desarrollar exitosas carreras y producir obras que abarcan  desde música de salón, a obras dodecafónicas y electroacústicas.</a:t>
            </a:r>
          </a:p>
          <a:p>
            <a:pPr rtl="0"/>
            <a:r>
              <a:rPr lang="es-ES" dirty="0"/>
              <a:t>El s. XX marcó un marcó un siglo de transformación y visibilidad creciente para las mujeres compositoras.</a:t>
            </a:r>
          </a:p>
          <a:p>
            <a:pPr rtl="0"/>
            <a:r>
              <a:rPr lang="es-ES" dirty="0"/>
              <a:t>Las compositoras del s. XX ampliaron los horizontes de la música.</a:t>
            </a:r>
          </a:p>
          <a:p>
            <a:pPr rtl="0"/>
            <a:r>
              <a:rPr lang="es-ES" dirty="0"/>
              <a:t>Algunas de las compositoras más importantes son:</a:t>
            </a:r>
          </a:p>
          <a:p>
            <a:pPr lvl="1" rtl="0"/>
            <a:r>
              <a:rPr lang="es-ES" dirty="0"/>
              <a:t>Rebeca Clarke (1876-1979) Violinista y compositora inglesa, destaca en música de cámara.</a:t>
            </a:r>
          </a:p>
        </p:txBody>
      </p:sp>
      <p:sp>
        <p:nvSpPr>
          <p:cNvPr id="13" name="Marcador de contenido 7">
            <a:extLst>
              <a:ext uri="{FF2B5EF4-FFF2-40B4-BE49-F238E27FC236}">
                <a16:creationId xmlns:a16="http://schemas.microsoft.com/office/drawing/2014/main" id="{0853098E-C088-D323-4BF2-987893F262F6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7940842" y="2303028"/>
            <a:ext cx="3485184" cy="3961593"/>
          </a:xfrm>
        </p:spPr>
        <p:txBody>
          <a:bodyPr rtlCol="0">
            <a:normAutofit fontScale="92500" lnSpcReduction="20000"/>
          </a:bodyPr>
          <a:lstStyle>
            <a:defPPr>
              <a:defRPr lang="es-ES"/>
            </a:defPPr>
          </a:lstStyle>
          <a:p>
            <a:pPr rtl="0"/>
            <a:r>
              <a:rPr lang="es-ES" dirty="0"/>
              <a:t>Nadia </a:t>
            </a:r>
            <a:r>
              <a:rPr lang="es-ES" dirty="0" err="1"/>
              <a:t>Boulanger</a:t>
            </a:r>
            <a:r>
              <a:rPr lang="es-ES" dirty="0"/>
              <a:t> (1887-1979) pianista, compositora y pedagoga francesa, influyente en la formación de compositores del siglo XX. </a:t>
            </a:r>
          </a:p>
          <a:p>
            <a:pPr rtl="0"/>
            <a:r>
              <a:rPr lang="es-ES" dirty="0"/>
              <a:t>Sofia </a:t>
            </a:r>
            <a:r>
              <a:rPr lang="es-ES" dirty="0" err="1"/>
              <a:t>Gobaidulina</a:t>
            </a:r>
            <a:r>
              <a:rPr lang="es-ES" dirty="0"/>
              <a:t> (1931-..) Compositora rusa conocida por su música con profunda connotación espiritual.</a:t>
            </a:r>
          </a:p>
          <a:p>
            <a:pPr rtl="0"/>
            <a:r>
              <a:rPr lang="es-ES" dirty="0" err="1"/>
              <a:t>Elysabeth</a:t>
            </a:r>
            <a:r>
              <a:rPr lang="es-ES" dirty="0"/>
              <a:t> Lutyens (1906-1983) especialista en música dodecafónica.</a:t>
            </a:r>
          </a:p>
          <a:p>
            <a:pPr rtl="0"/>
            <a:r>
              <a:rPr lang="es-ES" dirty="0"/>
              <a:t>Matilde Salvador (1918-2007) y María Luisa </a:t>
            </a:r>
            <a:r>
              <a:rPr lang="es-ES" dirty="0" err="1"/>
              <a:t>Otaiza</a:t>
            </a:r>
            <a:r>
              <a:rPr lang="es-ES" dirty="0"/>
              <a:t> (1939-2017) pioneras en pedagogía e investigación musical.</a:t>
            </a:r>
          </a:p>
          <a:p>
            <a:pPr marL="0" indent="0" rtl="0">
              <a:buNone/>
            </a:pPr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DCFAD14-1AAA-8CDA-A49B-523FD6C66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30A324-0737-F0DA-1F7D-10CBE06D7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10511627" cy="1012785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ACTUALIDAD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C21286A-7B29-3B58-1636-0F45723890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fld id="{48F63A3B-78C7-47BE-AE5E-E10140E04643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72B9B60-FB6A-B76C-BFD7-6E2B2B03647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El siglo XXI supone el empuje total a el liderazgo definitivo de la mujer en la Música y en la industria musical (Rosalía, Beyoncé, Taylor Swift).</a:t>
            </a:r>
          </a:p>
          <a:p>
            <a:r>
              <a:rPr lang="es-ES" dirty="0"/>
              <a:t>La mujer está presente en la producción, composición y dirección.</a:t>
            </a:r>
          </a:p>
          <a:p>
            <a:r>
              <a:rPr lang="es-ES" dirty="0"/>
              <a:t>Algunas mujeres compositoras de nuestra época actual son: Sonia Megías López, Beatriz Fernández, Carmen Pato, María de Alvear o Laura Vega.</a:t>
            </a:r>
          </a:p>
          <a:p>
            <a:r>
              <a:rPr lang="es-ES" dirty="0"/>
              <a:t>Destaca Pilar Jurado (1968) soprano, compositora y directora de orquesta quien fue    también durante un periodo de tiempo directora de la SGAE.</a:t>
            </a:r>
          </a:p>
        </p:txBody>
      </p:sp>
    </p:spTree>
    <p:extLst>
      <p:ext uri="{BB962C8B-B14F-4D97-AF65-F5344CB8AC3E}">
        <p14:creationId xmlns:p14="http://schemas.microsoft.com/office/powerpoint/2010/main" val="1686213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3213716" cy="2727709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Gracias POR SU ATENCIÓN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 rtlCol="0"/>
          <a:lstStyle>
            <a:defPPr>
              <a:defRPr lang="es-ES"/>
            </a:defPPr>
          </a:lstStyle>
          <a:p>
            <a:pPr rtl="0"/>
            <a:r>
              <a:rPr lang="es-ES" dirty="0"/>
              <a:t>La mujer en la Música</a:t>
            </a:r>
          </a:p>
          <a:p>
            <a:pPr rtl="0"/>
            <a:r>
              <a:rPr lang="es-ES" dirty="0"/>
              <a:t>HISTORIA DE LA MÚSICA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r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893090_TF78438558_Win32" id="{AA85AFFE-C10C-4074-A3C2-EA00DC51B9DE}" vid="{92586EA8-77DE-4ED4-9214-CC23F714AE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{A5DF6C9A-B6FF-4AA2-BD23-87157E4332A1}TF8a9b5915-b8c7-461e-8cdd-693d48b5e3234192de3d_win32-99dec79a69e6</Template>
  <TotalTime>108</TotalTime>
  <Words>981</Words>
  <Application>Microsoft Office PowerPoint</Application>
  <PresentationFormat>Panorámica</PresentationFormat>
  <Paragraphs>90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Sabon Next LT</vt:lpstr>
      <vt:lpstr>Personalizar</vt:lpstr>
      <vt:lpstr>HISTORIA DE LA MÚSICA: LA MUJER EN LA HISTORIA DE LA MÚSICA</vt:lpstr>
      <vt:lpstr>introducción</vt:lpstr>
      <vt:lpstr>Musiké música music musique</vt:lpstr>
      <vt:lpstr>MUSIKÉ </vt:lpstr>
      <vt:lpstr>EGIPTO en la Antigüedad</vt:lpstr>
      <vt:lpstr>Edad media</vt:lpstr>
      <vt:lpstr>Renacimiento</vt:lpstr>
      <vt:lpstr>Barroco</vt:lpstr>
      <vt:lpstr>CLASICISMO</vt:lpstr>
      <vt:lpstr>Romanticismo</vt:lpstr>
      <vt:lpstr>Siglo XX</vt:lpstr>
      <vt:lpstr>ACTUALIDAD</vt:lpstr>
      <vt:lpstr>Gracias POR SU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Luis Pc</dc:creator>
  <cp:lastModifiedBy>Luis Pc</cp:lastModifiedBy>
  <cp:revision>2</cp:revision>
  <dcterms:created xsi:type="dcterms:W3CDTF">2026-02-19T10:12:03Z</dcterms:created>
  <dcterms:modified xsi:type="dcterms:W3CDTF">2026-02-19T12:01:59Z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